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338" r:id="rId2"/>
    <p:sldId id="256" r:id="rId3"/>
    <p:sldId id="334" r:id="rId4"/>
    <p:sldId id="335" r:id="rId5"/>
    <p:sldId id="279" r:id="rId6"/>
    <p:sldId id="336" r:id="rId7"/>
    <p:sldId id="337" r:id="rId8"/>
    <p:sldId id="268" r:id="rId9"/>
    <p:sldId id="283" r:id="rId10"/>
    <p:sldId id="284" r:id="rId11"/>
    <p:sldId id="285" r:id="rId12"/>
    <p:sldId id="262" r:id="rId13"/>
    <p:sldId id="339" r:id="rId14"/>
  </p:sldIdLst>
  <p:sldSz cx="9144000" cy="6858000" type="screen4x3"/>
  <p:notesSz cx="9144000" cy="6858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732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4D72ED-08ED-4D06-B5E3-822424E6C6FC}" type="datetimeFigureOut">
              <a:rPr lang="es-CL" smtClean="0"/>
              <a:t>16-04-2019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3067D4-9BCA-4D87-8971-FEBB5D750BE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057384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otes Placeholder">
            <a:extLst>
              <a:ext uri="{FF2B5EF4-FFF2-40B4-BE49-F238E27FC236}">
                <a16:creationId xmlns:a16="http://schemas.microsoft.com/office/drawing/2014/main" id="{445054FF-94B2-44DD-B100-9F0F6FE8C0F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-2147483648" y="-2147483648"/>
            <a:ext cx="0" cy="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s-CL" altLang="es-C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119504" y="346709"/>
            <a:ext cx="6904990" cy="3149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9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hlink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hlink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107439" y="1635759"/>
            <a:ext cx="3437890" cy="4194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210809" y="1644650"/>
            <a:ext cx="3622675" cy="40843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hlink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07950" y="115570"/>
            <a:ext cx="793750" cy="78993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6549" y="6270280"/>
            <a:ext cx="1108838" cy="43719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80895" y="232409"/>
            <a:ext cx="4982209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chemeClr val="hlink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5609" y="1576070"/>
            <a:ext cx="4347210" cy="41325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6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g"/><Relationship Id="rId3" Type="http://schemas.openxmlformats.org/officeDocument/2006/relationships/image" Target="../media/image6.jpg"/><Relationship Id="rId7" Type="http://schemas.openxmlformats.org/officeDocument/2006/relationships/image" Target="../media/image10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g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0492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304800" y="1371600"/>
            <a:ext cx="8610600" cy="399669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04800" y="1676400"/>
            <a:ext cx="8555990" cy="3429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object 2">
            <a:extLst>
              <a:ext uri="{FF2B5EF4-FFF2-40B4-BE49-F238E27FC236}">
                <a16:creationId xmlns:a16="http://schemas.microsoft.com/office/drawing/2014/main" id="{6BE02E24-F855-4B87-8311-AB6610967EE5}"/>
              </a:ext>
            </a:extLst>
          </p:cNvPr>
          <p:cNvSpPr>
            <a:spLocks/>
          </p:cNvSpPr>
          <p:nvPr/>
        </p:nvSpPr>
        <p:spPr bwMode="auto">
          <a:xfrm>
            <a:off x="0" y="-41275"/>
            <a:ext cx="9372600" cy="6858000"/>
          </a:xfrm>
          <a:custGeom>
            <a:avLst/>
            <a:gdLst>
              <a:gd name="T0" fmla="*/ 0 w 8056245"/>
              <a:gd name="T1" fmla="*/ 6857999 h 6858000"/>
              <a:gd name="T2" fmla="*/ 8055864 w 8056245"/>
              <a:gd name="T3" fmla="*/ 6857999 h 6858000"/>
              <a:gd name="T4" fmla="*/ 8055864 w 8056245"/>
              <a:gd name="T5" fmla="*/ 0 h 6858000"/>
              <a:gd name="T6" fmla="*/ 0 w 8056245"/>
              <a:gd name="T7" fmla="*/ 0 h 6858000"/>
              <a:gd name="T8" fmla="*/ 0 w 8056245"/>
              <a:gd name="T9" fmla="*/ 6857999 h 6858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056245" h="6858000">
                <a:moveTo>
                  <a:pt x="0" y="6857999"/>
                </a:moveTo>
                <a:lnTo>
                  <a:pt x="8055864" y="6857999"/>
                </a:lnTo>
                <a:lnTo>
                  <a:pt x="8055864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s-CL"/>
          </a:p>
        </p:txBody>
      </p:sp>
      <p:sp>
        <p:nvSpPr>
          <p:cNvPr id="9219" name="object 3">
            <a:extLst>
              <a:ext uri="{FF2B5EF4-FFF2-40B4-BE49-F238E27FC236}">
                <a16:creationId xmlns:a16="http://schemas.microsoft.com/office/drawing/2014/main" id="{0506575C-6575-4C3E-86F7-A5DD6D87BCF2}"/>
              </a:ext>
            </a:extLst>
          </p:cNvPr>
          <p:cNvSpPr>
            <a:spLocks/>
          </p:cNvSpPr>
          <p:nvPr/>
        </p:nvSpPr>
        <p:spPr bwMode="auto">
          <a:xfrm>
            <a:off x="1012825" y="0"/>
            <a:ext cx="3175" cy="6858000"/>
          </a:xfrm>
          <a:custGeom>
            <a:avLst/>
            <a:gdLst>
              <a:gd name="T0" fmla="*/ 0 w 2540"/>
              <a:gd name="T1" fmla="*/ 6857999 h 6858000"/>
              <a:gd name="T2" fmla="*/ 2106 w 2540"/>
              <a:gd name="T3" fmla="*/ 6857999 h 6858000"/>
              <a:gd name="T4" fmla="*/ 2106 w 2540"/>
              <a:gd name="T5" fmla="*/ 0 h 6858000"/>
              <a:gd name="T6" fmla="*/ 0 w 2540"/>
              <a:gd name="T7" fmla="*/ 0 h 6858000"/>
              <a:gd name="T8" fmla="*/ 0 w 2540"/>
              <a:gd name="T9" fmla="*/ 6857999 h 6858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0" h="6858000">
                <a:moveTo>
                  <a:pt x="0" y="6857999"/>
                </a:moveTo>
                <a:lnTo>
                  <a:pt x="2106" y="6857999"/>
                </a:lnTo>
                <a:lnTo>
                  <a:pt x="2106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s-CL"/>
          </a:p>
        </p:txBody>
      </p:sp>
      <p:sp>
        <p:nvSpPr>
          <p:cNvPr id="9221" name="object 5">
            <a:extLst>
              <a:ext uri="{FF2B5EF4-FFF2-40B4-BE49-F238E27FC236}">
                <a16:creationId xmlns:a16="http://schemas.microsoft.com/office/drawing/2014/main" id="{01FE431D-3780-4A9D-9B59-206117EF9B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7113" y="3387725"/>
            <a:ext cx="82550" cy="82550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s-CL" altLang="es-CL"/>
          </a:p>
        </p:txBody>
      </p:sp>
      <p:sp>
        <p:nvSpPr>
          <p:cNvPr id="7" name="object 7">
            <a:extLst>
              <a:ext uri="{FF2B5EF4-FFF2-40B4-BE49-F238E27FC236}">
                <a16:creationId xmlns:a16="http://schemas.microsoft.com/office/drawing/2014/main" id="{10D2CEB0-2A30-4C17-BB4D-665A83423BAD}"/>
              </a:ext>
            </a:extLst>
          </p:cNvPr>
          <p:cNvSpPr txBox="1"/>
          <p:nvPr/>
        </p:nvSpPr>
        <p:spPr>
          <a:xfrm>
            <a:off x="586199" y="3063014"/>
            <a:ext cx="5662201" cy="349018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295275" indent="-282575">
              <a:tabLst>
                <a:tab pos="2952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tabLst>
                <a:tab pos="2952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tabLst>
                <a:tab pos="2952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tabLst>
                <a:tab pos="2952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tabLst>
                <a:tab pos="2952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2952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2952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2952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295275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90000"/>
              </a:lnSpc>
              <a:buClr>
                <a:srgbClr val="3890A6"/>
              </a:buClr>
              <a:buSzPct val="79000"/>
              <a:buFont typeface="Wingdings 2" panose="05020102010507070707" pitchFamily="18" charset="2"/>
              <a:buChar char=""/>
            </a:pPr>
            <a:r>
              <a:rPr lang="es-CL" altLang="es-CL" sz="3600" b="1" dirty="0"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Aristóteles:</a:t>
            </a:r>
          </a:p>
          <a:p>
            <a:pPr marL="12700" indent="0">
              <a:lnSpc>
                <a:spcPct val="90000"/>
              </a:lnSpc>
              <a:buClr>
                <a:srgbClr val="3890A6"/>
              </a:buClr>
              <a:buSzPct val="79000"/>
            </a:pPr>
            <a:r>
              <a:rPr lang="es-CL" altLang="es-CL" sz="3600" b="1" dirty="0"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“enfadarse con la</a:t>
            </a:r>
            <a:r>
              <a:rPr lang="es-CL" altLang="es-CL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CL" altLang="es-CL" sz="3600" b="1" dirty="0"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persona</a:t>
            </a:r>
            <a:r>
              <a:rPr lang="es-CL" altLang="es-CL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CL" altLang="es-CL" sz="3600" b="1" dirty="0"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adecuada,</a:t>
            </a:r>
            <a:r>
              <a:rPr lang="es-CL" altLang="es-CL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12700" indent="0">
              <a:lnSpc>
                <a:spcPct val="90000"/>
              </a:lnSpc>
              <a:buClr>
                <a:srgbClr val="3890A6"/>
              </a:buClr>
              <a:buSzPct val="79000"/>
            </a:pPr>
            <a:r>
              <a:rPr lang="es-CL" altLang="es-CL" sz="3600" b="1" dirty="0"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en</a:t>
            </a:r>
            <a:r>
              <a:rPr lang="es-CL" altLang="es-CL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CL" altLang="es-CL" sz="3600" b="1" dirty="0"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el</a:t>
            </a:r>
            <a:r>
              <a:rPr lang="es-CL" altLang="es-CL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CL" altLang="es-CL" sz="3600" b="1" dirty="0"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grado</a:t>
            </a:r>
            <a:r>
              <a:rPr lang="es-CL" altLang="es-CL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CL" altLang="es-CL" sz="3600" b="1" dirty="0"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exacto,</a:t>
            </a:r>
            <a:r>
              <a:rPr lang="es-CL" altLang="es-CL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12700" indent="0">
              <a:lnSpc>
                <a:spcPct val="90000"/>
              </a:lnSpc>
              <a:buClr>
                <a:srgbClr val="3890A6"/>
              </a:buClr>
              <a:buSzPct val="79000"/>
            </a:pPr>
            <a:r>
              <a:rPr lang="es-CL" altLang="es-CL" sz="3600" b="1" dirty="0"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en</a:t>
            </a:r>
            <a:r>
              <a:rPr lang="es-CL" altLang="es-CL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CL" altLang="es-CL" sz="3600" b="1" dirty="0"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el</a:t>
            </a:r>
            <a:r>
              <a:rPr lang="es-CL" altLang="es-CL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CL" altLang="es-CL" sz="3600" b="1" dirty="0"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momento</a:t>
            </a:r>
            <a:r>
              <a:rPr lang="es-CL" altLang="es-CL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CL" altLang="es-CL" sz="3600" b="1" dirty="0"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oportuno,</a:t>
            </a:r>
            <a:r>
              <a:rPr lang="es-CL" altLang="es-CL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CL" altLang="es-CL" sz="3600" b="1" dirty="0"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con</a:t>
            </a:r>
            <a:r>
              <a:rPr lang="es-CL" altLang="es-CL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CL" altLang="es-CL" sz="3600" b="1" dirty="0"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el</a:t>
            </a:r>
            <a:r>
              <a:rPr lang="es-CL" altLang="es-CL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CL" altLang="es-CL" sz="3600" b="1" dirty="0"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propósito</a:t>
            </a:r>
            <a:r>
              <a:rPr lang="es-CL" altLang="es-CL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CL" altLang="es-CL" sz="3600" b="1" dirty="0"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justo</a:t>
            </a:r>
          </a:p>
          <a:p>
            <a:pPr marL="12700" indent="0">
              <a:lnSpc>
                <a:spcPct val="90000"/>
              </a:lnSpc>
              <a:buClr>
                <a:srgbClr val="3890A6"/>
              </a:buClr>
              <a:buSzPct val="79000"/>
            </a:pPr>
            <a:r>
              <a:rPr lang="es-CL" altLang="es-CL" sz="3600" b="1" dirty="0"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y</a:t>
            </a:r>
            <a:r>
              <a:rPr lang="es-CL" altLang="es-CL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CL" altLang="es-CL" sz="3600" b="1" dirty="0"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el</a:t>
            </a:r>
            <a:r>
              <a:rPr lang="es-CL" altLang="es-CL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CL" altLang="es-CL" sz="3600" b="1" dirty="0"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modo</a:t>
            </a:r>
            <a:r>
              <a:rPr lang="es-CL" altLang="es-CL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CL" altLang="es-CL" sz="3600" b="1" dirty="0"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correcto”.</a:t>
            </a:r>
          </a:p>
        </p:txBody>
      </p:sp>
      <p:sp>
        <p:nvSpPr>
          <p:cNvPr id="9224" name="object 8">
            <a:extLst>
              <a:ext uri="{FF2B5EF4-FFF2-40B4-BE49-F238E27FC236}">
                <a16:creationId xmlns:a16="http://schemas.microsoft.com/office/drawing/2014/main" id="{782944F3-1A1B-4D41-BD6F-3ED3651998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5928" y="238432"/>
            <a:ext cx="3616118" cy="4327218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s-CL" altLang="es-CL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37675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05231" y="2795917"/>
            <a:ext cx="684720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733800" algn="l"/>
              </a:tabLst>
            </a:pPr>
            <a:r>
              <a:rPr sz="4000" b="1" i="1" dirty="0">
                <a:latin typeface="Arial"/>
                <a:cs typeface="Arial"/>
              </a:rPr>
              <a:t>I</a:t>
            </a:r>
            <a:r>
              <a:rPr sz="4000" b="1" i="1" spc="-10" dirty="0">
                <a:latin typeface="Arial"/>
                <a:cs typeface="Arial"/>
              </a:rPr>
              <a:t>N</a:t>
            </a:r>
            <a:r>
              <a:rPr sz="4000" b="1" i="1" spc="-5" dirty="0">
                <a:latin typeface="Arial"/>
                <a:cs typeface="Arial"/>
              </a:rPr>
              <a:t>T</a:t>
            </a:r>
            <a:r>
              <a:rPr sz="4000" b="1" i="1" spc="-10" dirty="0">
                <a:latin typeface="Arial"/>
                <a:cs typeface="Arial"/>
              </a:rPr>
              <a:t>E</a:t>
            </a:r>
            <a:r>
              <a:rPr sz="4000" b="1" i="1" spc="-5" dirty="0">
                <a:latin typeface="Arial"/>
                <a:cs typeface="Arial"/>
              </a:rPr>
              <a:t>L</a:t>
            </a:r>
            <a:r>
              <a:rPr sz="4000" b="1" i="1" dirty="0">
                <a:latin typeface="Arial"/>
                <a:cs typeface="Arial"/>
              </a:rPr>
              <a:t>IGE</a:t>
            </a:r>
            <a:r>
              <a:rPr sz="4000" b="1" i="1" spc="-10" dirty="0">
                <a:latin typeface="Arial"/>
                <a:cs typeface="Arial"/>
              </a:rPr>
              <a:t>NC</a:t>
            </a:r>
            <a:r>
              <a:rPr sz="4000" b="1" i="1" dirty="0">
                <a:latin typeface="Arial"/>
                <a:cs typeface="Arial"/>
              </a:rPr>
              <a:t>IA	</a:t>
            </a:r>
            <a:r>
              <a:rPr sz="4000" b="1" i="1" spc="-10" dirty="0">
                <a:latin typeface="Arial"/>
                <a:cs typeface="Arial"/>
              </a:rPr>
              <a:t>E</a:t>
            </a:r>
            <a:r>
              <a:rPr sz="4000" b="1" i="1" dirty="0">
                <a:latin typeface="Arial"/>
                <a:cs typeface="Arial"/>
              </a:rPr>
              <a:t>M</a:t>
            </a:r>
            <a:r>
              <a:rPr sz="4000" b="1" i="1" spc="-10" dirty="0">
                <a:latin typeface="Arial"/>
                <a:cs typeface="Arial"/>
              </a:rPr>
              <a:t>OC</a:t>
            </a:r>
            <a:r>
              <a:rPr sz="4000" b="1" i="1" spc="5" dirty="0">
                <a:latin typeface="Arial"/>
                <a:cs typeface="Arial"/>
              </a:rPr>
              <a:t>I</a:t>
            </a:r>
            <a:r>
              <a:rPr sz="4000" b="1" i="1" dirty="0">
                <a:latin typeface="Arial"/>
                <a:cs typeface="Arial"/>
              </a:rPr>
              <a:t>O</a:t>
            </a:r>
            <a:r>
              <a:rPr sz="4000" b="1" i="1" spc="-10" dirty="0">
                <a:latin typeface="Arial"/>
                <a:cs typeface="Arial"/>
              </a:rPr>
              <a:t>NA</a:t>
            </a:r>
            <a:r>
              <a:rPr sz="4000" b="1" i="1" dirty="0">
                <a:latin typeface="Arial"/>
                <a:cs typeface="Arial"/>
              </a:rPr>
              <a:t>L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85800" y="3657600"/>
            <a:ext cx="7823834" cy="0"/>
          </a:xfrm>
          <a:custGeom>
            <a:avLst/>
            <a:gdLst/>
            <a:ahLst/>
            <a:cxnLst/>
            <a:rect l="l" t="t" r="r" b="b"/>
            <a:pathLst>
              <a:path w="7823834">
                <a:moveTo>
                  <a:pt x="0" y="0"/>
                </a:moveTo>
                <a:lnTo>
                  <a:pt x="7823583" y="0"/>
                </a:lnTo>
              </a:path>
            </a:pathLst>
          </a:custGeom>
          <a:ln w="158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90700" y="1581423"/>
            <a:ext cx="560070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5" dirty="0" err="1">
                <a:solidFill>
                  <a:srgbClr val="002060"/>
                </a:solidFill>
              </a:rPr>
              <a:t>Defini</a:t>
            </a:r>
            <a:r>
              <a:rPr lang="es-US" b="1" spc="-5" dirty="0">
                <a:solidFill>
                  <a:srgbClr val="002060"/>
                </a:solidFill>
              </a:rPr>
              <a:t>r </a:t>
            </a:r>
            <a:r>
              <a:rPr lang="es-CL" sz="4000" b="1" spc="-5" dirty="0">
                <a:solidFill>
                  <a:srgbClr val="002060"/>
                </a:solidFill>
              </a:rPr>
              <a:t>INTELIGENCIA</a:t>
            </a:r>
            <a:endParaRPr b="1" spc="-5" dirty="0">
              <a:solidFill>
                <a:srgbClr val="002060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09600" y="2700666"/>
            <a:ext cx="7772400" cy="2099934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12700" marR="601345">
              <a:lnSpc>
                <a:spcPct val="92900"/>
              </a:lnSpc>
              <a:spcBef>
                <a:spcPts val="305"/>
              </a:spcBef>
            </a:pPr>
            <a:r>
              <a:rPr sz="3600" b="1" dirty="0">
                <a:latin typeface="Arial"/>
                <a:cs typeface="Arial"/>
              </a:rPr>
              <a:t>Es </a:t>
            </a:r>
            <a:r>
              <a:rPr sz="3600" b="1" spc="-5" dirty="0">
                <a:latin typeface="Arial"/>
                <a:cs typeface="Arial"/>
              </a:rPr>
              <a:t>la </a:t>
            </a:r>
            <a:r>
              <a:rPr sz="3600" b="1" spc="-10" dirty="0">
                <a:latin typeface="Arial"/>
                <a:cs typeface="Arial"/>
              </a:rPr>
              <a:t>habilidad </a:t>
            </a:r>
            <a:r>
              <a:rPr sz="3600" b="1" spc="-5" dirty="0">
                <a:latin typeface="Arial"/>
                <a:cs typeface="Arial"/>
              </a:rPr>
              <a:t>de responder con éxito </a:t>
            </a:r>
            <a:r>
              <a:rPr sz="3600" b="1" dirty="0">
                <a:latin typeface="Arial"/>
                <a:cs typeface="Arial"/>
              </a:rPr>
              <a:t>a </a:t>
            </a:r>
            <a:r>
              <a:rPr sz="3600" b="1" spc="-5" dirty="0">
                <a:latin typeface="Arial"/>
                <a:cs typeface="Arial"/>
              </a:rPr>
              <a:t>situaciones  nuevas </a:t>
            </a:r>
            <a:r>
              <a:rPr sz="3600" b="1" dirty="0">
                <a:latin typeface="Arial"/>
                <a:cs typeface="Arial"/>
              </a:rPr>
              <a:t>y </a:t>
            </a:r>
            <a:r>
              <a:rPr sz="3600" b="1" spc="-5" dirty="0">
                <a:latin typeface="Arial"/>
                <a:cs typeface="Arial"/>
              </a:rPr>
              <a:t>la capacidad </a:t>
            </a:r>
            <a:r>
              <a:rPr sz="3600" b="1" dirty="0">
                <a:latin typeface="Arial"/>
                <a:cs typeface="Arial"/>
              </a:rPr>
              <a:t>de </a:t>
            </a:r>
            <a:r>
              <a:rPr sz="3600" b="1" spc="-5" dirty="0">
                <a:latin typeface="Arial"/>
                <a:cs typeface="Arial"/>
              </a:rPr>
              <a:t>aprender </a:t>
            </a:r>
            <a:r>
              <a:rPr sz="3600" b="1" dirty="0">
                <a:latin typeface="Arial"/>
                <a:cs typeface="Arial"/>
              </a:rPr>
              <a:t>de </a:t>
            </a:r>
            <a:r>
              <a:rPr sz="3600" b="1" spc="-5" dirty="0">
                <a:latin typeface="Arial"/>
                <a:cs typeface="Arial"/>
              </a:rPr>
              <a:t>nuestras  experiencias </a:t>
            </a:r>
            <a:r>
              <a:rPr sz="3600" b="1" spc="-5" dirty="0" err="1">
                <a:latin typeface="Arial"/>
                <a:cs typeface="Arial"/>
              </a:rPr>
              <a:t>pasadas</a:t>
            </a:r>
            <a:r>
              <a:rPr sz="3600" b="1" spc="-5" dirty="0">
                <a:latin typeface="Arial"/>
                <a:cs typeface="Arial"/>
              </a:rPr>
              <a:t>.</a:t>
            </a:r>
            <a:endParaRPr sz="3600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32946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66886" y="982908"/>
            <a:ext cx="560070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5" dirty="0" err="1">
                <a:solidFill>
                  <a:srgbClr val="002060"/>
                </a:solidFill>
              </a:rPr>
              <a:t>Defini</a:t>
            </a:r>
            <a:r>
              <a:rPr lang="es-US" b="1" spc="-5" dirty="0">
                <a:solidFill>
                  <a:srgbClr val="002060"/>
                </a:solidFill>
              </a:rPr>
              <a:t>r </a:t>
            </a:r>
            <a:r>
              <a:rPr lang="es-CL" sz="4000" b="1" spc="-5" dirty="0">
                <a:solidFill>
                  <a:srgbClr val="002060"/>
                </a:solidFill>
              </a:rPr>
              <a:t>INTELIGENCIA</a:t>
            </a:r>
            <a:endParaRPr b="1" spc="-5" dirty="0">
              <a:solidFill>
                <a:srgbClr val="002060"/>
              </a:solidFill>
            </a:endParaRPr>
          </a:p>
        </p:txBody>
      </p:sp>
      <p:sp>
        <p:nvSpPr>
          <p:cNvPr id="4" name="object 3">
            <a:extLst>
              <a:ext uri="{FF2B5EF4-FFF2-40B4-BE49-F238E27FC236}">
                <a16:creationId xmlns:a16="http://schemas.microsoft.com/office/drawing/2014/main" id="{A5E995AB-0BA6-4CD3-AEC9-7ABD9944F423}"/>
              </a:ext>
            </a:extLst>
          </p:cNvPr>
          <p:cNvSpPr txBox="1"/>
          <p:nvPr/>
        </p:nvSpPr>
        <p:spPr>
          <a:xfrm>
            <a:off x="752475" y="2114986"/>
            <a:ext cx="7629525" cy="1314014"/>
          </a:xfrm>
          <a:prstGeom prst="rect">
            <a:avLst/>
          </a:prstGeom>
        </p:spPr>
        <p:txBody>
          <a:bodyPr vert="horz" wrap="square" lIns="0" tIns="72390" rIns="0" bIns="0" rtlCol="0">
            <a:spAutoFit/>
          </a:bodyPr>
          <a:lstStyle/>
          <a:p>
            <a:pPr marL="12700" marR="5080">
              <a:lnSpc>
                <a:spcPct val="83600"/>
              </a:lnSpc>
              <a:spcBef>
                <a:spcPts val="570"/>
              </a:spcBef>
            </a:pPr>
            <a:r>
              <a:rPr sz="3200" spc="-10" dirty="0">
                <a:latin typeface="Arial"/>
                <a:cs typeface="Arial"/>
              </a:rPr>
              <a:t>Las </a:t>
            </a:r>
            <a:r>
              <a:rPr sz="3200" spc="-5" dirty="0">
                <a:latin typeface="Arial"/>
                <a:cs typeface="Arial"/>
              </a:rPr>
              <a:t>pruebas de </a:t>
            </a:r>
            <a:r>
              <a:rPr sz="3200" spc="-10" dirty="0">
                <a:latin typeface="Arial"/>
                <a:cs typeface="Arial"/>
              </a:rPr>
              <a:t>inteligencia </a:t>
            </a:r>
            <a:r>
              <a:rPr sz="3200" spc="-5" dirty="0" err="1">
                <a:latin typeface="Arial"/>
                <a:cs typeface="Arial"/>
              </a:rPr>
              <a:t>miden</a:t>
            </a:r>
            <a:r>
              <a:rPr sz="3200" spc="-5" dirty="0">
                <a:latin typeface="Arial"/>
                <a:cs typeface="Arial"/>
              </a:rPr>
              <a:t> </a:t>
            </a:r>
            <a:r>
              <a:rPr lang="es-CL" sz="3200" spc="-5" dirty="0">
                <a:latin typeface="Arial"/>
                <a:cs typeface="Arial"/>
              </a:rPr>
              <a:t>“</a:t>
            </a:r>
            <a:r>
              <a:rPr sz="3200" spc="-5" dirty="0" err="1">
                <a:latin typeface="Arial"/>
                <a:cs typeface="Arial"/>
              </a:rPr>
              <a:t>dones</a:t>
            </a:r>
            <a:r>
              <a:rPr sz="3200" spc="-5" dirty="0">
                <a:latin typeface="Arial"/>
                <a:cs typeface="Arial"/>
              </a:rPr>
              <a:t> escolares” </a:t>
            </a:r>
            <a:r>
              <a:rPr sz="3200" dirty="0">
                <a:latin typeface="Arial"/>
                <a:cs typeface="Arial"/>
              </a:rPr>
              <a:t>y </a:t>
            </a:r>
            <a:r>
              <a:rPr sz="3200" spc="-10" dirty="0">
                <a:latin typeface="Arial"/>
                <a:cs typeface="Arial"/>
              </a:rPr>
              <a:t>que </a:t>
            </a:r>
            <a:r>
              <a:rPr sz="3200" spc="-5" dirty="0">
                <a:latin typeface="Arial"/>
                <a:cs typeface="Arial"/>
              </a:rPr>
              <a:t>son s</a:t>
            </a:r>
            <a:r>
              <a:rPr lang="es-US" sz="3200" spc="-5" dirty="0" err="1">
                <a:latin typeface="Arial"/>
                <a:cs typeface="Arial"/>
              </a:rPr>
              <a:t>ó</a:t>
            </a:r>
            <a:r>
              <a:rPr sz="3200" spc="-5" dirty="0">
                <a:latin typeface="Arial"/>
                <a:cs typeface="Arial"/>
              </a:rPr>
              <a:t>lo parte  de </a:t>
            </a:r>
            <a:r>
              <a:rPr sz="3200" spc="-10" dirty="0">
                <a:latin typeface="Arial"/>
                <a:cs typeface="Arial"/>
              </a:rPr>
              <a:t>la </a:t>
            </a:r>
            <a:r>
              <a:rPr sz="3200" spc="-10" dirty="0" err="1">
                <a:latin typeface="Arial"/>
                <a:cs typeface="Arial"/>
              </a:rPr>
              <a:t>inteligencia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real</a:t>
            </a:r>
            <a:r>
              <a:rPr lang="es-US" sz="3200" spc="-5" dirty="0">
                <a:latin typeface="Arial"/>
                <a:cs typeface="Arial"/>
              </a:rPr>
              <a:t>.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5" name="object 3">
            <a:extLst>
              <a:ext uri="{FF2B5EF4-FFF2-40B4-BE49-F238E27FC236}">
                <a16:creationId xmlns:a16="http://schemas.microsoft.com/office/drawing/2014/main" id="{A1018A68-3A33-41EC-ACB0-650EB7869709}"/>
              </a:ext>
            </a:extLst>
          </p:cNvPr>
          <p:cNvSpPr txBox="1"/>
          <p:nvPr/>
        </p:nvSpPr>
        <p:spPr>
          <a:xfrm>
            <a:off x="752474" y="3733800"/>
            <a:ext cx="7629525" cy="2141292"/>
          </a:xfrm>
          <a:prstGeom prst="rect">
            <a:avLst/>
          </a:prstGeom>
        </p:spPr>
        <p:txBody>
          <a:bodyPr vert="horz" wrap="square" lIns="0" tIns="72390" rIns="0" bIns="0" rtlCol="0">
            <a:spAutoFit/>
          </a:bodyPr>
          <a:lstStyle/>
          <a:p>
            <a:pPr marL="12700" marR="77470">
              <a:lnSpc>
                <a:spcPct val="83600"/>
              </a:lnSpc>
              <a:spcBef>
                <a:spcPts val="5"/>
              </a:spcBef>
            </a:pPr>
            <a:r>
              <a:rPr sz="3200" spc="-5" dirty="0">
                <a:latin typeface="Arial"/>
                <a:cs typeface="Arial"/>
              </a:rPr>
              <a:t>Nuestra cultura ha </a:t>
            </a:r>
            <a:r>
              <a:rPr sz="3200" spc="-5" dirty="0" err="1">
                <a:latin typeface="Arial"/>
                <a:cs typeface="Arial"/>
              </a:rPr>
              <a:t>puest</a:t>
            </a:r>
            <a:r>
              <a:rPr lang="es-US" sz="3200" spc="-5" dirty="0">
                <a:latin typeface="Arial"/>
                <a:cs typeface="Arial"/>
              </a:rPr>
              <a:t>o</a:t>
            </a:r>
            <a:r>
              <a:rPr sz="3200" spc="-5" dirty="0">
                <a:latin typeface="Arial"/>
                <a:cs typeface="Arial"/>
              </a:rPr>
              <a:t> demasiada atención al  pensamiento verbal </a:t>
            </a:r>
            <a:r>
              <a:rPr sz="3200" dirty="0">
                <a:latin typeface="Arial"/>
                <a:cs typeface="Arial"/>
              </a:rPr>
              <a:t>y </a:t>
            </a:r>
            <a:r>
              <a:rPr sz="3200" spc="-5" dirty="0">
                <a:latin typeface="Arial"/>
                <a:cs typeface="Arial"/>
              </a:rPr>
              <a:t>lógico </a:t>
            </a:r>
            <a:r>
              <a:rPr sz="3200" dirty="0">
                <a:latin typeface="Arial"/>
                <a:cs typeface="Arial"/>
              </a:rPr>
              <a:t>– </a:t>
            </a:r>
            <a:r>
              <a:rPr sz="3200" spc="-10" dirty="0" err="1">
                <a:latin typeface="Arial"/>
                <a:cs typeface="Arial"/>
              </a:rPr>
              <a:t>habilidades</a:t>
            </a:r>
            <a:r>
              <a:rPr sz="3200" spc="-5" dirty="0">
                <a:latin typeface="Arial"/>
                <a:cs typeface="Arial"/>
              </a:rPr>
              <a:t>  </a:t>
            </a:r>
            <a:r>
              <a:rPr sz="3200" spc="-10" dirty="0">
                <a:latin typeface="Arial"/>
                <a:cs typeface="Arial"/>
              </a:rPr>
              <a:t>evaluadas </a:t>
            </a:r>
            <a:r>
              <a:rPr sz="3200" spc="-5" dirty="0" err="1">
                <a:latin typeface="Arial"/>
                <a:cs typeface="Arial"/>
              </a:rPr>
              <a:t>en</a:t>
            </a:r>
            <a:r>
              <a:rPr sz="3200" spc="-5" dirty="0">
                <a:latin typeface="Arial"/>
                <a:cs typeface="Arial"/>
              </a:rPr>
              <a:t> </a:t>
            </a:r>
            <a:r>
              <a:rPr sz="3200" spc="-5" dirty="0" err="1">
                <a:latin typeface="Arial"/>
                <a:cs typeface="Arial"/>
              </a:rPr>
              <a:t>prueba</a:t>
            </a:r>
            <a:r>
              <a:rPr sz="3200" spc="-5" dirty="0">
                <a:latin typeface="Arial"/>
                <a:cs typeface="Arial"/>
              </a:rPr>
              <a:t> de </a:t>
            </a:r>
            <a:r>
              <a:rPr sz="3200" spc="-10" dirty="0">
                <a:latin typeface="Arial"/>
                <a:cs typeface="Arial"/>
              </a:rPr>
              <a:t>inteligencia- </a:t>
            </a:r>
            <a:r>
              <a:rPr sz="3200" dirty="0">
                <a:latin typeface="Arial"/>
                <a:cs typeface="Arial"/>
              </a:rPr>
              <a:t>y </a:t>
            </a:r>
            <a:r>
              <a:rPr lang="es-US" sz="3200" dirty="0">
                <a:latin typeface="Arial"/>
                <a:cs typeface="Arial"/>
              </a:rPr>
              <a:t>h</a:t>
            </a:r>
            <a:r>
              <a:rPr sz="3200" dirty="0">
                <a:latin typeface="Arial"/>
                <a:cs typeface="Arial"/>
              </a:rPr>
              <a:t>a </a:t>
            </a:r>
            <a:r>
              <a:rPr sz="3200" spc="-10" dirty="0" err="1">
                <a:latin typeface="Arial"/>
                <a:cs typeface="Arial"/>
              </a:rPr>
              <a:t>descuidad</a:t>
            </a:r>
            <a:r>
              <a:rPr lang="es-US" sz="3200" spc="-10" dirty="0">
                <a:latin typeface="Arial"/>
                <a:cs typeface="Arial"/>
              </a:rPr>
              <a:t>o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5" dirty="0" err="1">
                <a:latin typeface="Arial"/>
                <a:cs typeface="Arial"/>
              </a:rPr>
              <a:t>otras</a:t>
            </a:r>
            <a:r>
              <a:rPr sz="3200" spc="-5" dirty="0">
                <a:latin typeface="Arial"/>
                <a:cs typeface="Arial"/>
              </a:rPr>
              <a:t> c</a:t>
            </a:r>
            <a:r>
              <a:rPr lang="es-US" sz="3200" spc="-5" dirty="0" err="1">
                <a:latin typeface="Arial"/>
                <a:cs typeface="Arial"/>
              </a:rPr>
              <a:t>apacidade</a:t>
            </a:r>
            <a:r>
              <a:rPr sz="3200" spc="-5" dirty="0">
                <a:latin typeface="Arial"/>
                <a:cs typeface="Arial"/>
              </a:rPr>
              <a:t>s.</a:t>
            </a:r>
            <a:endParaRPr sz="3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43893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5486400" y="2362200"/>
            <a:ext cx="3429000" cy="425290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38400" y="304800"/>
            <a:ext cx="4419600" cy="97462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4210"/>
              </a:lnSpc>
              <a:spcBef>
                <a:spcPts val="100"/>
              </a:spcBef>
            </a:pPr>
            <a:r>
              <a:rPr b="1" spc="-5" dirty="0">
                <a:solidFill>
                  <a:srgbClr val="002060"/>
                </a:solidFill>
              </a:rPr>
              <a:t>Inteligencia</a:t>
            </a:r>
            <a:r>
              <a:rPr b="1" spc="-30" dirty="0">
                <a:solidFill>
                  <a:srgbClr val="002060"/>
                </a:solidFill>
              </a:rPr>
              <a:t> </a:t>
            </a:r>
            <a:r>
              <a:rPr b="1" spc="-5" dirty="0">
                <a:solidFill>
                  <a:srgbClr val="002060"/>
                </a:solidFill>
              </a:rPr>
              <a:t>Social</a:t>
            </a:r>
          </a:p>
          <a:p>
            <a:pPr marL="484505">
              <a:lnSpc>
                <a:spcPts val="3250"/>
              </a:lnSpc>
            </a:pPr>
            <a:r>
              <a:rPr sz="2800" b="1" spc="-10" dirty="0">
                <a:solidFill>
                  <a:srgbClr val="000000"/>
                </a:solidFill>
                <a:latin typeface="Arial"/>
                <a:cs typeface="Arial"/>
              </a:rPr>
              <a:t>Edward</a:t>
            </a:r>
            <a:r>
              <a:rPr lang="es-US" sz="2800" b="1" spc="-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800" b="1" spc="-10" dirty="0">
                <a:solidFill>
                  <a:srgbClr val="000000"/>
                </a:solidFill>
                <a:latin typeface="Arial"/>
                <a:cs typeface="Arial"/>
              </a:rPr>
              <a:t>Thorndike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1000" y="2031520"/>
            <a:ext cx="6096000" cy="2674515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90805" rIns="0" bIns="0" rtlCol="0">
            <a:spAutoFit/>
          </a:bodyPr>
          <a:lstStyle/>
          <a:p>
            <a:pPr marL="12700" marR="5080">
              <a:lnSpc>
                <a:spcPct val="74300"/>
              </a:lnSpc>
              <a:spcBef>
                <a:spcPts val="715"/>
              </a:spcBef>
            </a:pPr>
            <a:r>
              <a:rPr sz="2000" spc="-5" dirty="0">
                <a:latin typeface="Arial"/>
                <a:cs typeface="Arial"/>
              </a:rPr>
              <a:t>El </a:t>
            </a:r>
            <a:r>
              <a:rPr sz="2000" dirty="0">
                <a:latin typeface="Arial"/>
                <a:cs typeface="Arial"/>
              </a:rPr>
              <a:t>concepto de </a:t>
            </a:r>
            <a:r>
              <a:rPr sz="2000" spc="-5" dirty="0">
                <a:latin typeface="Arial"/>
                <a:cs typeface="Arial"/>
              </a:rPr>
              <a:t>Inteligencia </a:t>
            </a:r>
            <a:r>
              <a:rPr sz="2000" dirty="0">
                <a:latin typeface="Arial"/>
                <a:cs typeface="Arial"/>
              </a:rPr>
              <a:t>Emocional,  </a:t>
            </a:r>
            <a:r>
              <a:rPr lang="es-US" sz="2000" dirty="0">
                <a:latin typeface="Arial"/>
                <a:cs typeface="Arial"/>
              </a:rPr>
              <a:t>t</a:t>
            </a:r>
            <a:r>
              <a:rPr sz="2000" spc="-5" dirty="0" err="1">
                <a:latin typeface="Arial"/>
                <a:cs typeface="Arial"/>
              </a:rPr>
              <a:t>iene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precursor </a:t>
            </a:r>
            <a:r>
              <a:rPr sz="2000" spc="-5" dirty="0">
                <a:latin typeface="Arial"/>
                <a:cs typeface="Arial"/>
              </a:rPr>
              <a:t>en </a:t>
            </a:r>
            <a:r>
              <a:rPr sz="2000" dirty="0">
                <a:latin typeface="Arial"/>
                <a:cs typeface="Arial"/>
              </a:rPr>
              <a:t>el </a:t>
            </a:r>
            <a:r>
              <a:rPr sz="2000" dirty="0" err="1">
                <a:latin typeface="Arial"/>
                <a:cs typeface="Arial"/>
              </a:rPr>
              <a:t>concepto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de </a:t>
            </a:r>
            <a:r>
              <a:rPr sz="2000" dirty="0">
                <a:latin typeface="Arial"/>
                <a:cs typeface="Arial"/>
              </a:rPr>
              <a:t>Inteligencia Social </a:t>
            </a:r>
            <a:r>
              <a:rPr lang="es-US" sz="2000" dirty="0" err="1">
                <a:latin typeface="Arial"/>
                <a:cs typeface="Arial"/>
              </a:rPr>
              <a:t>Ps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Edward Thorndike </a:t>
            </a:r>
            <a:r>
              <a:rPr sz="2000" dirty="0">
                <a:latin typeface="Arial"/>
                <a:cs typeface="Arial"/>
              </a:rPr>
              <a:t>(1920) q</a:t>
            </a:r>
            <a:r>
              <a:rPr lang="es-US" sz="2000" dirty="0">
                <a:latin typeface="Arial"/>
                <a:cs typeface="Arial"/>
              </a:rPr>
              <a:t>u</a:t>
            </a:r>
            <a:r>
              <a:rPr sz="2000" dirty="0">
                <a:latin typeface="Arial"/>
                <a:cs typeface="Arial"/>
              </a:rPr>
              <a:t>e la </a:t>
            </a:r>
            <a:r>
              <a:rPr sz="2000" spc="-5" dirty="0" err="1">
                <a:latin typeface="Arial"/>
                <a:cs typeface="Arial"/>
              </a:rPr>
              <a:t>defin</a:t>
            </a:r>
            <a:r>
              <a:rPr lang="es-US" sz="2000" spc="-5" dirty="0">
                <a:latin typeface="Arial"/>
                <a:cs typeface="Arial"/>
              </a:rPr>
              <a:t>e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como:</a:t>
            </a:r>
          </a:p>
          <a:p>
            <a:pPr marL="12700" marR="383540" indent="69850">
              <a:lnSpc>
                <a:spcPct val="75200"/>
              </a:lnSpc>
            </a:pPr>
            <a:endParaRPr lang="es-US" sz="2450" dirty="0">
              <a:latin typeface="Times New Roman"/>
              <a:cs typeface="Times New Roman"/>
            </a:endParaRPr>
          </a:p>
          <a:p>
            <a:pPr marL="12700" marR="383540" indent="69850">
              <a:lnSpc>
                <a:spcPct val="75200"/>
              </a:lnSpc>
            </a:pPr>
            <a:r>
              <a:rPr sz="2800" b="1" dirty="0">
                <a:solidFill>
                  <a:srgbClr val="002060"/>
                </a:solidFill>
                <a:latin typeface="Arial"/>
                <a:cs typeface="Arial"/>
              </a:rPr>
              <a:t>L</a:t>
            </a:r>
            <a:r>
              <a:rPr sz="2800" b="1" i="1" dirty="0">
                <a:solidFill>
                  <a:srgbClr val="002060"/>
                </a:solidFill>
                <a:latin typeface="Arial"/>
                <a:cs typeface="Arial"/>
              </a:rPr>
              <a:t>a habilidad </a:t>
            </a:r>
            <a:r>
              <a:rPr sz="2800" b="1" i="1" spc="-5" dirty="0">
                <a:solidFill>
                  <a:srgbClr val="002060"/>
                </a:solidFill>
                <a:latin typeface="Arial"/>
                <a:cs typeface="Arial"/>
              </a:rPr>
              <a:t>para comprender </a:t>
            </a:r>
            <a:r>
              <a:rPr sz="2800" b="1" i="1" dirty="0">
                <a:solidFill>
                  <a:srgbClr val="002060"/>
                </a:solidFill>
                <a:latin typeface="Arial"/>
                <a:cs typeface="Arial"/>
              </a:rPr>
              <a:t>y </a:t>
            </a:r>
            <a:r>
              <a:rPr sz="2800" b="1" i="1" spc="-5" dirty="0">
                <a:solidFill>
                  <a:srgbClr val="002060"/>
                </a:solidFill>
                <a:latin typeface="Arial"/>
                <a:cs typeface="Arial"/>
              </a:rPr>
              <a:t>dirigir </a:t>
            </a:r>
            <a:r>
              <a:rPr sz="2800" b="1" i="1" dirty="0">
                <a:solidFill>
                  <a:srgbClr val="002060"/>
                </a:solidFill>
                <a:latin typeface="Arial"/>
                <a:cs typeface="Arial"/>
              </a:rPr>
              <a:t>a  los </a:t>
            </a:r>
            <a:r>
              <a:rPr sz="2800" b="1" i="1" spc="-5" dirty="0">
                <a:solidFill>
                  <a:srgbClr val="002060"/>
                </a:solidFill>
                <a:latin typeface="Arial"/>
                <a:cs typeface="Arial"/>
              </a:rPr>
              <a:t>hombres </a:t>
            </a:r>
            <a:r>
              <a:rPr sz="2800" b="1" i="1" dirty="0">
                <a:solidFill>
                  <a:srgbClr val="002060"/>
                </a:solidFill>
                <a:latin typeface="Arial"/>
                <a:cs typeface="Arial"/>
              </a:rPr>
              <a:t>y </a:t>
            </a:r>
            <a:r>
              <a:rPr sz="2800" b="1" i="1" spc="-10" dirty="0">
                <a:solidFill>
                  <a:srgbClr val="002060"/>
                </a:solidFill>
                <a:latin typeface="Arial"/>
                <a:cs typeface="Arial"/>
              </a:rPr>
              <a:t>mujeres, </a:t>
            </a:r>
            <a:r>
              <a:rPr sz="2800" b="1" i="1" spc="-5" dirty="0">
                <a:solidFill>
                  <a:srgbClr val="002060"/>
                </a:solidFill>
                <a:latin typeface="Arial"/>
                <a:cs typeface="Arial"/>
              </a:rPr>
              <a:t>muchachos </a:t>
            </a:r>
            <a:r>
              <a:rPr sz="2800" b="1" i="1" dirty="0">
                <a:solidFill>
                  <a:srgbClr val="002060"/>
                </a:solidFill>
                <a:latin typeface="Arial"/>
                <a:cs typeface="Arial"/>
              </a:rPr>
              <a:t>y  </a:t>
            </a:r>
            <a:r>
              <a:rPr sz="2800" b="1" i="1" spc="-5" dirty="0">
                <a:solidFill>
                  <a:srgbClr val="002060"/>
                </a:solidFill>
                <a:latin typeface="Arial"/>
                <a:cs typeface="Arial"/>
              </a:rPr>
              <a:t>muchachas, </a:t>
            </a:r>
            <a:r>
              <a:rPr sz="2800" b="1" i="1" dirty="0">
                <a:solidFill>
                  <a:srgbClr val="002060"/>
                </a:solidFill>
                <a:latin typeface="Arial"/>
                <a:cs typeface="Arial"/>
              </a:rPr>
              <a:t>y </a:t>
            </a:r>
            <a:r>
              <a:rPr sz="2800" b="1" i="1" spc="-5" dirty="0">
                <a:solidFill>
                  <a:srgbClr val="002060"/>
                </a:solidFill>
                <a:latin typeface="Arial"/>
                <a:cs typeface="Arial"/>
              </a:rPr>
              <a:t>actuar sabiamente </a:t>
            </a:r>
            <a:r>
              <a:rPr sz="2800" b="1" i="1" spc="-10" dirty="0">
                <a:solidFill>
                  <a:srgbClr val="002060"/>
                </a:solidFill>
                <a:latin typeface="Arial"/>
                <a:cs typeface="Arial"/>
              </a:rPr>
              <a:t>en </a:t>
            </a:r>
            <a:r>
              <a:rPr sz="2800" b="1" i="1" spc="-5" dirty="0">
                <a:solidFill>
                  <a:srgbClr val="002060"/>
                </a:solidFill>
                <a:latin typeface="Arial"/>
                <a:cs typeface="Arial"/>
              </a:rPr>
              <a:t>las  relaciones</a:t>
            </a:r>
            <a:r>
              <a:rPr sz="2800" b="1" i="1" spc="-1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2800" b="1" i="1" spc="-5" dirty="0">
                <a:solidFill>
                  <a:srgbClr val="002060"/>
                </a:solidFill>
                <a:latin typeface="Arial"/>
                <a:cs typeface="Arial"/>
              </a:rPr>
              <a:t>humanas</a:t>
            </a:r>
            <a:r>
              <a:rPr sz="2800" b="1" spc="-5" dirty="0">
                <a:solidFill>
                  <a:srgbClr val="002060"/>
                </a:solidFill>
                <a:latin typeface="Arial"/>
                <a:cs typeface="Arial"/>
              </a:rPr>
              <a:t>.</a:t>
            </a:r>
            <a:endParaRPr sz="2800" dirty="0">
              <a:solidFill>
                <a:srgbClr val="00206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2316" y="4192863"/>
            <a:ext cx="8119367" cy="2131737"/>
          </a:xfrm>
          <a:prstGeom prst="rect">
            <a:avLst/>
          </a:prstGeom>
        </p:spPr>
        <p:txBody>
          <a:bodyPr vert="horz" wrap="square" lIns="0" tIns="62865" rIns="0" bIns="0" rtlCol="0">
            <a:spAutoFit/>
          </a:bodyPr>
          <a:lstStyle/>
          <a:p>
            <a:pPr marL="12700" marR="90805">
              <a:lnSpc>
                <a:spcPct val="83500"/>
              </a:lnSpc>
              <a:spcBef>
                <a:spcPts val="495"/>
              </a:spcBef>
            </a:pPr>
            <a:r>
              <a:rPr sz="4000" b="1" spc="-5" dirty="0">
                <a:latin typeface="Arial"/>
                <a:cs typeface="Arial"/>
              </a:rPr>
              <a:t>La </a:t>
            </a:r>
            <a:r>
              <a:rPr sz="4000" b="1" dirty="0">
                <a:latin typeface="Arial"/>
                <a:cs typeface="Arial"/>
              </a:rPr>
              <a:t>inteligencia emocional es </a:t>
            </a:r>
            <a:r>
              <a:rPr sz="4000" b="1" spc="-5" dirty="0">
                <a:latin typeface="Arial"/>
                <a:cs typeface="Arial"/>
              </a:rPr>
              <a:t>la </a:t>
            </a:r>
            <a:r>
              <a:rPr sz="4000" b="1" dirty="0">
                <a:latin typeface="Arial"/>
                <a:cs typeface="Arial"/>
              </a:rPr>
              <a:t>capacidad  para reconocer </a:t>
            </a:r>
            <a:r>
              <a:rPr sz="4000" b="1" spc="-5" dirty="0">
                <a:latin typeface="Arial"/>
                <a:cs typeface="Arial"/>
              </a:rPr>
              <a:t>sentimientos </a:t>
            </a:r>
            <a:r>
              <a:rPr sz="4000" b="1" dirty="0">
                <a:latin typeface="Arial"/>
                <a:cs typeface="Arial"/>
              </a:rPr>
              <a:t>propios y  ajenos, y </a:t>
            </a:r>
            <a:r>
              <a:rPr sz="4000" b="1" spc="-5" dirty="0">
                <a:latin typeface="Arial"/>
                <a:cs typeface="Arial"/>
              </a:rPr>
              <a:t>la </a:t>
            </a:r>
            <a:r>
              <a:rPr sz="4000" b="1" dirty="0">
                <a:latin typeface="Arial"/>
                <a:cs typeface="Arial"/>
              </a:rPr>
              <a:t>habilidad para</a:t>
            </a:r>
            <a:r>
              <a:rPr sz="4000" b="1" spc="-40" dirty="0">
                <a:latin typeface="Arial"/>
                <a:cs typeface="Arial"/>
              </a:rPr>
              <a:t> </a:t>
            </a:r>
            <a:r>
              <a:rPr sz="4000" b="1" dirty="0" err="1">
                <a:latin typeface="Arial"/>
                <a:cs typeface="Arial"/>
              </a:rPr>
              <a:t>manejarlos</a:t>
            </a:r>
            <a:r>
              <a:rPr sz="4000" b="1" dirty="0">
                <a:latin typeface="Arial"/>
                <a:cs typeface="Arial"/>
              </a:rPr>
              <a:t>.</a:t>
            </a:r>
          </a:p>
        </p:txBody>
      </p:sp>
      <p:sp>
        <p:nvSpPr>
          <p:cNvPr id="3" name="object 3"/>
          <p:cNvSpPr/>
          <p:nvPr/>
        </p:nvSpPr>
        <p:spPr>
          <a:xfrm>
            <a:off x="5998715" y="300948"/>
            <a:ext cx="2992885" cy="37376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57200" y="2438400"/>
            <a:ext cx="5334000" cy="9977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b="1" spc="-5" dirty="0" err="1">
                <a:solidFill>
                  <a:srgbClr val="002060"/>
                </a:solidFill>
              </a:rPr>
              <a:t>Inteligencia</a:t>
            </a:r>
            <a:r>
              <a:rPr b="1" spc="-50" dirty="0">
                <a:solidFill>
                  <a:srgbClr val="002060"/>
                </a:solidFill>
              </a:rPr>
              <a:t> </a:t>
            </a:r>
            <a:r>
              <a:rPr lang="es-US" b="1" spc="-50" dirty="0">
                <a:solidFill>
                  <a:srgbClr val="002060"/>
                </a:solidFill>
              </a:rPr>
              <a:t>E</a:t>
            </a:r>
            <a:r>
              <a:rPr b="1" dirty="0" err="1">
                <a:solidFill>
                  <a:srgbClr val="002060"/>
                </a:solidFill>
              </a:rPr>
              <a:t>mocional</a:t>
            </a:r>
            <a:endParaRPr b="1" dirty="0">
              <a:solidFill>
                <a:srgbClr val="002060"/>
              </a:solidFill>
            </a:endParaRPr>
          </a:p>
          <a:p>
            <a:pPr marL="126364" algn="ctr">
              <a:lnSpc>
                <a:spcPct val="100000"/>
              </a:lnSpc>
            </a:pPr>
            <a:r>
              <a:rPr sz="2800" b="1" spc="-5" dirty="0">
                <a:solidFill>
                  <a:srgbClr val="000000"/>
                </a:solidFill>
                <a:latin typeface="Arial"/>
                <a:cs typeface="Arial"/>
              </a:rPr>
              <a:t>Daniel Goleman</a:t>
            </a:r>
            <a:endParaRPr sz="2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78926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5943600" y="1672548"/>
            <a:ext cx="2992885" cy="37376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85800" y="5562600"/>
            <a:ext cx="5334000" cy="9977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b="1" spc="-5" dirty="0" err="1">
                <a:solidFill>
                  <a:srgbClr val="002060"/>
                </a:solidFill>
              </a:rPr>
              <a:t>Inteligencia</a:t>
            </a:r>
            <a:r>
              <a:rPr b="1" spc="-50" dirty="0">
                <a:solidFill>
                  <a:srgbClr val="002060"/>
                </a:solidFill>
              </a:rPr>
              <a:t> </a:t>
            </a:r>
            <a:r>
              <a:rPr lang="es-US" b="1" spc="-50" dirty="0">
                <a:solidFill>
                  <a:srgbClr val="002060"/>
                </a:solidFill>
              </a:rPr>
              <a:t>E</a:t>
            </a:r>
            <a:r>
              <a:rPr b="1" dirty="0" err="1">
                <a:solidFill>
                  <a:srgbClr val="002060"/>
                </a:solidFill>
              </a:rPr>
              <a:t>mocional</a:t>
            </a:r>
            <a:endParaRPr b="1" dirty="0">
              <a:solidFill>
                <a:srgbClr val="002060"/>
              </a:solidFill>
            </a:endParaRPr>
          </a:p>
          <a:p>
            <a:pPr marL="126364" algn="ctr">
              <a:lnSpc>
                <a:spcPct val="100000"/>
              </a:lnSpc>
            </a:pPr>
            <a:r>
              <a:rPr sz="2800" b="1" spc="-5" dirty="0">
                <a:solidFill>
                  <a:srgbClr val="000000"/>
                </a:solidFill>
                <a:latin typeface="Arial"/>
                <a:cs typeface="Arial"/>
              </a:rPr>
              <a:t>Daniel Goleman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4D7EABC9-3554-4A61-8560-3DFA01787DC7}"/>
              </a:ext>
            </a:extLst>
          </p:cNvPr>
          <p:cNvSpPr txBox="1"/>
          <p:nvPr/>
        </p:nvSpPr>
        <p:spPr>
          <a:xfrm>
            <a:off x="304800" y="850857"/>
            <a:ext cx="8120698" cy="3321102"/>
          </a:xfrm>
          <a:prstGeom prst="rect">
            <a:avLst/>
          </a:prstGeom>
        </p:spPr>
        <p:txBody>
          <a:bodyPr vert="horz" wrap="square" lIns="0" tIns="62865" rIns="0" bIns="0" rtlCol="0">
            <a:spAutoFit/>
          </a:bodyPr>
          <a:lstStyle/>
          <a:p>
            <a:pPr marL="12700" marR="5080">
              <a:lnSpc>
                <a:spcPct val="83700"/>
              </a:lnSpc>
            </a:pPr>
            <a:r>
              <a:rPr lang="es-US" sz="2800" b="1" dirty="0">
                <a:latin typeface="Arial"/>
                <a:cs typeface="Arial"/>
              </a:rPr>
              <a:t>L</a:t>
            </a:r>
            <a:r>
              <a:rPr sz="2800" b="1" dirty="0">
                <a:latin typeface="Arial"/>
                <a:cs typeface="Arial"/>
              </a:rPr>
              <a:t>a </a:t>
            </a:r>
            <a:r>
              <a:rPr lang="es-US" sz="2800" b="1" dirty="0">
                <a:latin typeface="Arial"/>
                <a:cs typeface="Arial"/>
              </a:rPr>
              <a:t>I</a:t>
            </a:r>
            <a:r>
              <a:rPr sz="2800" b="1" dirty="0" err="1">
                <a:latin typeface="Arial"/>
                <a:cs typeface="Arial"/>
              </a:rPr>
              <a:t>nteligencia</a:t>
            </a:r>
            <a:r>
              <a:rPr sz="2800" b="1" dirty="0">
                <a:latin typeface="Arial"/>
                <a:cs typeface="Arial"/>
              </a:rPr>
              <a:t> </a:t>
            </a:r>
            <a:r>
              <a:rPr lang="es-US" sz="2800" b="1" dirty="0">
                <a:latin typeface="Arial"/>
                <a:cs typeface="Arial"/>
              </a:rPr>
              <a:t>E</a:t>
            </a:r>
            <a:r>
              <a:rPr sz="2800" b="1" dirty="0" err="1">
                <a:latin typeface="Arial"/>
                <a:cs typeface="Arial"/>
              </a:rPr>
              <a:t>mocional</a:t>
            </a:r>
            <a:r>
              <a:rPr sz="2800" b="1" dirty="0">
                <a:latin typeface="Arial"/>
                <a:cs typeface="Arial"/>
              </a:rPr>
              <a:t> </a:t>
            </a:r>
            <a:r>
              <a:rPr lang="es-US" sz="2800" b="1" dirty="0">
                <a:latin typeface="Arial"/>
                <a:cs typeface="Arial"/>
              </a:rPr>
              <a:t>se o</a:t>
            </a:r>
            <a:r>
              <a:rPr sz="2800" b="1" dirty="0" err="1">
                <a:latin typeface="Arial"/>
                <a:cs typeface="Arial"/>
              </a:rPr>
              <a:t>rganiza</a:t>
            </a:r>
            <a:r>
              <a:rPr sz="2800" b="1" dirty="0">
                <a:latin typeface="Arial"/>
                <a:cs typeface="Arial"/>
              </a:rPr>
              <a:t> en cinco  capacidades: </a:t>
            </a:r>
            <a:endParaRPr lang="es-US" sz="2800" b="1" dirty="0">
              <a:latin typeface="Arial"/>
              <a:cs typeface="Arial"/>
            </a:endParaRPr>
          </a:p>
          <a:p>
            <a:pPr marL="12700" marR="5080">
              <a:lnSpc>
                <a:spcPct val="83700"/>
              </a:lnSpc>
            </a:pPr>
            <a:endParaRPr lang="es-US" sz="2400" b="1" dirty="0">
              <a:latin typeface="Arial"/>
              <a:cs typeface="Arial"/>
            </a:endParaRPr>
          </a:p>
          <a:p>
            <a:pPr marL="355600" marR="5080" indent="-342900">
              <a:lnSpc>
                <a:spcPct val="83700"/>
              </a:lnSpc>
              <a:buFont typeface="Wingdings" panose="05000000000000000000" pitchFamily="2" charset="2"/>
              <a:buChar char="§"/>
            </a:pPr>
            <a:r>
              <a:rPr lang="es-US" sz="2800" b="1" dirty="0">
                <a:latin typeface="Arial"/>
                <a:cs typeface="Arial"/>
              </a:rPr>
              <a:t>C</a:t>
            </a:r>
            <a:r>
              <a:rPr sz="2800" b="1" dirty="0" err="1">
                <a:latin typeface="Arial"/>
                <a:cs typeface="Arial"/>
              </a:rPr>
              <a:t>onocer</a:t>
            </a:r>
            <a:r>
              <a:rPr sz="2800" b="1" dirty="0">
                <a:latin typeface="Arial"/>
                <a:cs typeface="Arial"/>
              </a:rPr>
              <a:t> las </a:t>
            </a:r>
            <a:r>
              <a:rPr lang="es-US" sz="2800" b="1" dirty="0">
                <a:latin typeface="Arial"/>
                <a:cs typeface="Arial"/>
              </a:rPr>
              <a:t>E</a:t>
            </a:r>
            <a:r>
              <a:rPr sz="2800" b="1" dirty="0" err="1">
                <a:latin typeface="Arial"/>
                <a:cs typeface="Arial"/>
              </a:rPr>
              <a:t>mociones</a:t>
            </a:r>
            <a:r>
              <a:rPr sz="2800" b="1" dirty="0">
                <a:latin typeface="Arial"/>
                <a:cs typeface="Arial"/>
              </a:rPr>
              <a:t> y</a:t>
            </a:r>
            <a:endParaRPr lang="es-US" sz="2800" b="1" dirty="0">
              <a:latin typeface="Arial"/>
              <a:cs typeface="Arial"/>
            </a:endParaRPr>
          </a:p>
          <a:p>
            <a:pPr marL="12700" marR="5080">
              <a:lnSpc>
                <a:spcPct val="83700"/>
              </a:lnSpc>
            </a:pPr>
            <a:r>
              <a:rPr lang="es-CL" sz="2800" b="1" dirty="0">
                <a:latin typeface="Arial"/>
                <a:cs typeface="Arial"/>
              </a:rPr>
              <a:t>   </a:t>
            </a:r>
            <a:r>
              <a:rPr sz="2800" b="1" dirty="0">
                <a:latin typeface="Arial"/>
                <a:cs typeface="Arial"/>
              </a:rPr>
              <a:t> </a:t>
            </a:r>
            <a:r>
              <a:rPr lang="es-US" sz="2800" b="1" dirty="0">
                <a:latin typeface="Arial"/>
                <a:cs typeface="Arial"/>
              </a:rPr>
              <a:t>S</a:t>
            </a:r>
            <a:r>
              <a:rPr sz="2800" b="1" spc="-5" dirty="0" err="1">
                <a:latin typeface="Arial"/>
                <a:cs typeface="Arial"/>
              </a:rPr>
              <a:t>entimientos</a:t>
            </a:r>
            <a:r>
              <a:rPr sz="2800" b="1" spc="-5" dirty="0">
                <a:latin typeface="Arial"/>
                <a:cs typeface="Arial"/>
              </a:rPr>
              <a:t> </a:t>
            </a:r>
            <a:r>
              <a:rPr sz="2800" b="1" dirty="0" err="1">
                <a:latin typeface="Arial"/>
                <a:cs typeface="Arial"/>
              </a:rPr>
              <a:t>propios</a:t>
            </a:r>
            <a:r>
              <a:rPr sz="2800" b="1" dirty="0">
                <a:latin typeface="Arial"/>
                <a:cs typeface="Arial"/>
              </a:rPr>
              <a:t>,</a:t>
            </a:r>
            <a:endParaRPr lang="es-US" sz="2800" b="1" dirty="0">
              <a:latin typeface="Arial"/>
              <a:cs typeface="Arial"/>
            </a:endParaRPr>
          </a:p>
          <a:p>
            <a:pPr marL="12700" marR="5080">
              <a:lnSpc>
                <a:spcPct val="83700"/>
              </a:lnSpc>
            </a:pPr>
            <a:r>
              <a:rPr lang="es-CL" sz="2800" b="1" dirty="0">
                <a:latin typeface="Arial"/>
                <a:cs typeface="Arial"/>
              </a:rPr>
              <a:t>   </a:t>
            </a:r>
            <a:r>
              <a:rPr sz="2800" b="1" dirty="0">
                <a:latin typeface="Arial"/>
                <a:cs typeface="Arial"/>
              </a:rPr>
              <a:t> </a:t>
            </a:r>
            <a:r>
              <a:rPr lang="es-US" sz="2800" b="1" dirty="0">
                <a:latin typeface="Arial"/>
                <a:cs typeface="Arial"/>
              </a:rPr>
              <a:t>M</a:t>
            </a:r>
            <a:r>
              <a:rPr sz="2800" b="1" dirty="0" err="1">
                <a:latin typeface="Arial"/>
                <a:cs typeface="Arial"/>
              </a:rPr>
              <a:t>anejarlos</a:t>
            </a:r>
            <a:r>
              <a:rPr sz="2800" b="1" dirty="0">
                <a:latin typeface="Arial"/>
                <a:cs typeface="Arial"/>
              </a:rPr>
              <a:t>,</a:t>
            </a:r>
            <a:endParaRPr lang="es-US" sz="2800" b="1" dirty="0">
              <a:latin typeface="Arial"/>
              <a:cs typeface="Arial"/>
            </a:endParaRPr>
          </a:p>
          <a:p>
            <a:pPr marL="12700" marR="5080">
              <a:lnSpc>
                <a:spcPct val="83700"/>
              </a:lnSpc>
            </a:pPr>
            <a:r>
              <a:rPr lang="es-CL" sz="2800" b="1" dirty="0">
                <a:latin typeface="Arial"/>
                <a:cs typeface="Arial"/>
              </a:rPr>
              <a:t>   </a:t>
            </a:r>
            <a:r>
              <a:rPr sz="2800" b="1" dirty="0">
                <a:latin typeface="Arial"/>
                <a:cs typeface="Arial"/>
              </a:rPr>
              <a:t> </a:t>
            </a:r>
            <a:r>
              <a:rPr lang="es-US" sz="2800" b="1" dirty="0">
                <a:latin typeface="Arial"/>
                <a:cs typeface="Arial"/>
              </a:rPr>
              <a:t>R</a:t>
            </a:r>
            <a:r>
              <a:rPr sz="2800" b="1" dirty="0" err="1">
                <a:latin typeface="Arial"/>
                <a:cs typeface="Arial"/>
              </a:rPr>
              <a:t>econocerlos</a:t>
            </a:r>
            <a:r>
              <a:rPr sz="2800" b="1" dirty="0">
                <a:latin typeface="Arial"/>
                <a:cs typeface="Arial"/>
              </a:rPr>
              <a:t>,</a:t>
            </a:r>
            <a:endParaRPr lang="es-US" sz="2800" b="1" dirty="0">
              <a:latin typeface="Arial"/>
              <a:cs typeface="Arial"/>
            </a:endParaRPr>
          </a:p>
          <a:p>
            <a:pPr marL="12700" marR="5080">
              <a:lnSpc>
                <a:spcPct val="83700"/>
              </a:lnSpc>
            </a:pPr>
            <a:r>
              <a:rPr lang="es-CL" sz="2800" b="1" dirty="0">
                <a:latin typeface="Arial"/>
                <a:cs typeface="Arial"/>
              </a:rPr>
              <a:t>   </a:t>
            </a:r>
            <a:r>
              <a:rPr sz="2800" b="1" dirty="0">
                <a:latin typeface="Arial"/>
                <a:cs typeface="Arial"/>
              </a:rPr>
              <a:t> </a:t>
            </a:r>
            <a:r>
              <a:rPr lang="es-US" sz="2800" b="1" dirty="0">
                <a:latin typeface="Arial"/>
                <a:cs typeface="Arial"/>
              </a:rPr>
              <a:t>C</a:t>
            </a:r>
            <a:r>
              <a:rPr sz="2800" b="1" dirty="0">
                <a:latin typeface="Arial"/>
                <a:cs typeface="Arial"/>
              </a:rPr>
              <a:t>rear </a:t>
            </a:r>
            <a:r>
              <a:rPr sz="2800" b="1" spc="-5" dirty="0">
                <a:latin typeface="Arial"/>
                <a:cs typeface="Arial"/>
              </a:rPr>
              <a:t>la </a:t>
            </a:r>
            <a:r>
              <a:rPr sz="2800" b="1" dirty="0" err="1">
                <a:latin typeface="Arial"/>
                <a:cs typeface="Arial"/>
              </a:rPr>
              <a:t>propia</a:t>
            </a:r>
            <a:r>
              <a:rPr sz="2800" b="1" dirty="0">
                <a:latin typeface="Arial"/>
                <a:cs typeface="Arial"/>
              </a:rPr>
              <a:t> </a:t>
            </a:r>
            <a:r>
              <a:rPr lang="es-US" sz="2800" b="1" dirty="0">
                <a:latin typeface="Arial"/>
                <a:cs typeface="Arial"/>
              </a:rPr>
              <a:t>M</a:t>
            </a:r>
            <a:r>
              <a:rPr sz="2800" b="1" dirty="0" err="1">
                <a:latin typeface="Arial"/>
                <a:cs typeface="Arial"/>
              </a:rPr>
              <a:t>otivación</a:t>
            </a:r>
            <a:r>
              <a:rPr sz="2800" b="1" dirty="0">
                <a:latin typeface="Arial"/>
                <a:cs typeface="Arial"/>
              </a:rPr>
              <a:t>, y</a:t>
            </a:r>
            <a:endParaRPr lang="es-US" sz="2800" b="1" dirty="0">
              <a:latin typeface="Arial"/>
              <a:cs typeface="Arial"/>
            </a:endParaRPr>
          </a:p>
          <a:p>
            <a:pPr marL="12700" marR="5080">
              <a:lnSpc>
                <a:spcPct val="83700"/>
              </a:lnSpc>
            </a:pPr>
            <a:r>
              <a:rPr lang="es-CL" sz="2800" b="1" dirty="0">
                <a:latin typeface="Arial"/>
                <a:cs typeface="Arial"/>
              </a:rPr>
              <a:t>  </a:t>
            </a:r>
            <a:r>
              <a:rPr sz="2800" b="1" dirty="0">
                <a:latin typeface="Arial"/>
                <a:cs typeface="Arial"/>
              </a:rPr>
              <a:t>  </a:t>
            </a:r>
            <a:r>
              <a:rPr sz="2800" b="1" spc="-5" dirty="0">
                <a:latin typeface="Arial"/>
                <a:cs typeface="Arial"/>
              </a:rPr>
              <a:t>manejar </a:t>
            </a:r>
            <a:r>
              <a:rPr sz="2800" b="1" dirty="0">
                <a:latin typeface="Arial"/>
                <a:cs typeface="Arial"/>
              </a:rPr>
              <a:t>las</a:t>
            </a:r>
            <a:r>
              <a:rPr sz="2800" b="1" spc="5" dirty="0">
                <a:latin typeface="Arial"/>
                <a:cs typeface="Arial"/>
              </a:rPr>
              <a:t> </a:t>
            </a:r>
            <a:r>
              <a:rPr lang="es-US" sz="2800" b="1" spc="5" dirty="0">
                <a:latin typeface="Arial"/>
                <a:cs typeface="Arial"/>
              </a:rPr>
              <a:t>R</a:t>
            </a:r>
            <a:r>
              <a:rPr sz="2800" b="1" dirty="0" err="1">
                <a:latin typeface="Arial"/>
                <a:cs typeface="Arial"/>
              </a:rPr>
              <a:t>elaciones</a:t>
            </a:r>
            <a:r>
              <a:rPr sz="2800" b="1" dirty="0">
                <a:latin typeface="Arial"/>
                <a:cs typeface="Arial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474325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71419" y="476066"/>
            <a:ext cx="482917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-5" dirty="0">
                <a:solidFill>
                  <a:srgbClr val="002060"/>
                </a:solidFill>
                <a:latin typeface="Verdana"/>
                <a:cs typeface="Verdana"/>
              </a:rPr>
              <a:t>Emociones</a:t>
            </a:r>
            <a:r>
              <a:rPr sz="3600" b="1" spc="-70" dirty="0">
                <a:solidFill>
                  <a:srgbClr val="002060"/>
                </a:solidFill>
                <a:latin typeface="Verdana"/>
                <a:cs typeface="Verdana"/>
              </a:rPr>
              <a:t> </a:t>
            </a:r>
            <a:r>
              <a:rPr sz="3600" b="1" spc="-5" dirty="0">
                <a:solidFill>
                  <a:srgbClr val="002060"/>
                </a:solidFill>
                <a:latin typeface="Verdana"/>
                <a:cs typeface="Verdana"/>
              </a:rPr>
              <a:t>básicas</a:t>
            </a:r>
            <a:endParaRPr sz="3600" dirty="0">
              <a:solidFill>
                <a:srgbClr val="002060"/>
              </a:solidFill>
              <a:latin typeface="Verdana"/>
              <a:cs typeface="Verdan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95218" y="1219200"/>
            <a:ext cx="1927277" cy="209600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066928" y="3521557"/>
            <a:ext cx="2927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Ira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945104" y="1219197"/>
            <a:ext cx="1684296" cy="21380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743200" y="1219199"/>
            <a:ext cx="1981200" cy="21380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9" name="object 9"/>
          <p:cNvSpPr/>
          <p:nvPr/>
        </p:nvSpPr>
        <p:spPr>
          <a:xfrm>
            <a:off x="6850104" y="1219196"/>
            <a:ext cx="1684296" cy="213800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7078675" y="3623634"/>
            <a:ext cx="6724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003366"/>
                </a:solidFill>
                <a:latin typeface="Arial"/>
                <a:cs typeface="Arial"/>
              </a:rPr>
              <a:t>Pl</a:t>
            </a:r>
            <a:r>
              <a:rPr sz="1800" spc="-15" dirty="0">
                <a:solidFill>
                  <a:srgbClr val="003366"/>
                </a:solidFill>
                <a:latin typeface="Arial"/>
                <a:cs typeface="Arial"/>
              </a:rPr>
              <a:t>a</a:t>
            </a:r>
            <a:r>
              <a:rPr sz="1800" spc="-5" dirty="0">
                <a:solidFill>
                  <a:srgbClr val="003366"/>
                </a:solidFill>
                <a:latin typeface="Arial"/>
                <a:cs typeface="Arial"/>
              </a:rPr>
              <a:t>cer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752600" y="4241562"/>
            <a:ext cx="1956646" cy="182205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2253679" y="6214668"/>
            <a:ext cx="57150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Am</a:t>
            </a:r>
            <a:r>
              <a:rPr sz="1800" spc="-10" dirty="0">
                <a:solidFill>
                  <a:srgbClr val="003366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003366"/>
                </a:solidFill>
                <a:latin typeface="Arial"/>
                <a:cs typeface="Arial"/>
              </a:rPr>
              <a:t>r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929951" y="4261297"/>
            <a:ext cx="1524000" cy="180231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4091093" y="6253480"/>
            <a:ext cx="9512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003366"/>
                </a:solidFill>
                <a:latin typeface="Arial"/>
                <a:cs typeface="Arial"/>
              </a:rPr>
              <a:t>S</a:t>
            </a:r>
            <a:r>
              <a:rPr sz="1800" spc="-15" dirty="0">
                <a:solidFill>
                  <a:srgbClr val="003366"/>
                </a:solidFill>
                <a:latin typeface="Arial"/>
                <a:cs typeface="Arial"/>
              </a:rPr>
              <a:t>o</a:t>
            </a:r>
            <a:r>
              <a:rPr sz="1800" spc="-5" dirty="0">
                <a:solidFill>
                  <a:srgbClr val="003366"/>
                </a:solidFill>
                <a:latin typeface="Arial"/>
                <a:cs typeface="Arial"/>
              </a:rPr>
              <a:t>rpr</a:t>
            </a:r>
            <a:r>
              <a:rPr sz="1800" spc="-15" dirty="0">
                <a:solidFill>
                  <a:srgbClr val="003366"/>
                </a:solidFill>
                <a:latin typeface="Arial"/>
                <a:cs typeface="Arial"/>
              </a:rPr>
              <a:t>e</a:t>
            </a:r>
            <a:r>
              <a:rPr sz="1800" spc="-5" dirty="0">
                <a:solidFill>
                  <a:srgbClr val="003366"/>
                </a:solidFill>
                <a:latin typeface="Arial"/>
                <a:cs typeface="Arial"/>
              </a:rPr>
              <a:t>sa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5674655" y="4261297"/>
            <a:ext cx="1523999" cy="180231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5857673" y="6214668"/>
            <a:ext cx="11163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0" dirty="0">
                <a:solidFill>
                  <a:srgbClr val="003366"/>
                </a:solidFill>
                <a:latin typeface="Arial"/>
                <a:cs typeface="Arial"/>
              </a:rPr>
              <a:t>V</a:t>
            </a:r>
            <a:r>
              <a:rPr sz="1800" spc="-5" dirty="0">
                <a:solidFill>
                  <a:srgbClr val="003366"/>
                </a:solidFill>
                <a:latin typeface="Arial"/>
                <a:cs typeface="Arial"/>
              </a:rPr>
              <a:t>er</a:t>
            </a:r>
            <a:r>
              <a:rPr sz="1800" spc="-15" dirty="0">
                <a:solidFill>
                  <a:srgbClr val="003366"/>
                </a:solidFill>
                <a:latin typeface="Arial"/>
                <a:cs typeface="Arial"/>
              </a:rPr>
              <a:t>g</a:t>
            </a:r>
            <a:r>
              <a:rPr sz="1800" spc="-5" dirty="0">
                <a:solidFill>
                  <a:srgbClr val="003366"/>
                </a:solidFill>
                <a:latin typeface="Arial"/>
                <a:cs typeface="Arial"/>
              </a:rPr>
              <a:t>ü</a:t>
            </a:r>
            <a:r>
              <a:rPr sz="1800" spc="-15" dirty="0">
                <a:solidFill>
                  <a:srgbClr val="003366"/>
                </a:solidFill>
                <a:latin typeface="Arial"/>
                <a:cs typeface="Arial"/>
              </a:rPr>
              <a:t>e</a:t>
            </a:r>
            <a:r>
              <a:rPr sz="1800" spc="-5" dirty="0">
                <a:solidFill>
                  <a:srgbClr val="003366"/>
                </a:solidFill>
                <a:latin typeface="Arial"/>
                <a:cs typeface="Arial"/>
              </a:rPr>
              <a:t>nza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24" name="object 6">
            <a:extLst>
              <a:ext uri="{FF2B5EF4-FFF2-40B4-BE49-F238E27FC236}">
                <a16:creationId xmlns:a16="http://schemas.microsoft.com/office/drawing/2014/main" id="{999D1D15-C7C6-4AF5-B16A-F6A098B86852}"/>
              </a:ext>
            </a:extLst>
          </p:cNvPr>
          <p:cNvSpPr txBox="1"/>
          <p:nvPr/>
        </p:nvSpPr>
        <p:spPr>
          <a:xfrm>
            <a:off x="5121799" y="3671417"/>
            <a:ext cx="8312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60" dirty="0">
                <a:solidFill>
                  <a:srgbClr val="003366"/>
                </a:solidFill>
                <a:latin typeface="Arial"/>
                <a:cs typeface="Arial"/>
              </a:rPr>
              <a:t>T</a:t>
            </a:r>
            <a:r>
              <a:rPr sz="1800" spc="-5" dirty="0">
                <a:solidFill>
                  <a:srgbClr val="003366"/>
                </a:solidFill>
                <a:latin typeface="Arial"/>
                <a:cs typeface="Arial"/>
              </a:rPr>
              <a:t>risteza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25" name="object 8">
            <a:extLst>
              <a:ext uri="{FF2B5EF4-FFF2-40B4-BE49-F238E27FC236}">
                <a16:creationId xmlns:a16="http://schemas.microsoft.com/office/drawing/2014/main" id="{07D987F0-4C81-49F8-934A-2742389CFAD2}"/>
              </a:ext>
            </a:extLst>
          </p:cNvPr>
          <p:cNvSpPr txBox="1"/>
          <p:nvPr/>
        </p:nvSpPr>
        <p:spPr>
          <a:xfrm>
            <a:off x="3208507" y="3587664"/>
            <a:ext cx="6470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003366"/>
                </a:solidFill>
                <a:latin typeface="Arial"/>
                <a:cs typeface="Arial"/>
              </a:rPr>
              <a:t>Mi</a:t>
            </a:r>
            <a:r>
              <a:rPr sz="1800" spc="-15" dirty="0">
                <a:solidFill>
                  <a:srgbClr val="003366"/>
                </a:solidFill>
                <a:latin typeface="Arial"/>
                <a:cs typeface="Arial"/>
              </a:rPr>
              <a:t>e</a:t>
            </a:r>
            <a:r>
              <a:rPr sz="1800" spc="-5" dirty="0">
                <a:solidFill>
                  <a:srgbClr val="003366"/>
                </a:solidFill>
                <a:latin typeface="Arial"/>
                <a:cs typeface="Arial"/>
              </a:rPr>
              <a:t>do</a:t>
            </a:r>
            <a:endParaRPr sz="1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1000" y="3386642"/>
            <a:ext cx="8305800" cy="3014158"/>
          </a:xfrm>
          <a:prstGeom prst="rect">
            <a:avLst/>
          </a:prstGeom>
        </p:spPr>
        <p:txBody>
          <a:bodyPr vert="horz" wrap="square" lIns="0" tIns="90805" rIns="0" bIns="0" rtlCol="0">
            <a:spAutoFit/>
          </a:bodyPr>
          <a:lstStyle/>
          <a:p>
            <a:pPr marL="12700" marR="5080">
              <a:lnSpc>
                <a:spcPct val="74300"/>
              </a:lnSpc>
              <a:spcBef>
                <a:spcPts val="715"/>
              </a:spcBef>
            </a:pPr>
            <a:r>
              <a:rPr sz="3200" b="1" dirty="0" err="1">
                <a:latin typeface="Arial"/>
                <a:cs typeface="Arial"/>
              </a:rPr>
              <a:t>Inteligencia</a:t>
            </a:r>
            <a:r>
              <a:rPr sz="3200" b="1" dirty="0">
                <a:latin typeface="Arial"/>
                <a:cs typeface="Arial"/>
              </a:rPr>
              <a:t> </a:t>
            </a:r>
            <a:r>
              <a:rPr sz="3200" b="1" dirty="0" err="1">
                <a:latin typeface="Arial"/>
                <a:cs typeface="Arial"/>
              </a:rPr>
              <a:t>Emocional</a:t>
            </a:r>
            <a:r>
              <a:rPr sz="3200" b="1" dirty="0">
                <a:latin typeface="Arial"/>
                <a:cs typeface="Arial"/>
              </a:rPr>
              <a:t> </a:t>
            </a:r>
            <a:r>
              <a:rPr sz="3200" b="1" spc="5" dirty="0">
                <a:latin typeface="Arial"/>
                <a:cs typeface="Arial"/>
              </a:rPr>
              <a:t>se </a:t>
            </a:r>
            <a:r>
              <a:rPr sz="3200" b="1" spc="-5" dirty="0">
                <a:latin typeface="Arial"/>
                <a:cs typeface="Arial"/>
              </a:rPr>
              <a:t>refiere </a:t>
            </a:r>
            <a:r>
              <a:rPr sz="3200" b="1" dirty="0">
                <a:latin typeface="Arial"/>
                <a:cs typeface="Arial"/>
              </a:rPr>
              <a:t>a la capacidad humana  de </a:t>
            </a:r>
            <a:r>
              <a:rPr lang="es-US" sz="3200" b="1" dirty="0">
                <a:latin typeface="Arial"/>
                <a:cs typeface="Arial"/>
              </a:rPr>
              <a:t>S</a:t>
            </a:r>
            <a:r>
              <a:rPr sz="3200" b="1" dirty="0" err="1">
                <a:latin typeface="Arial"/>
                <a:cs typeface="Arial"/>
              </a:rPr>
              <a:t>entir</a:t>
            </a:r>
            <a:r>
              <a:rPr sz="3200" b="1" dirty="0">
                <a:latin typeface="Arial"/>
                <a:cs typeface="Arial"/>
              </a:rPr>
              <a:t>, </a:t>
            </a:r>
            <a:r>
              <a:rPr lang="es-US" sz="3200" b="1" dirty="0">
                <a:latin typeface="Arial"/>
                <a:cs typeface="Arial"/>
              </a:rPr>
              <a:t>E</a:t>
            </a:r>
            <a:r>
              <a:rPr sz="3200" b="1" dirty="0" err="1">
                <a:latin typeface="Arial"/>
                <a:cs typeface="Arial"/>
              </a:rPr>
              <a:t>ntender</a:t>
            </a:r>
            <a:r>
              <a:rPr sz="3200" b="1" dirty="0">
                <a:latin typeface="Arial"/>
                <a:cs typeface="Arial"/>
              </a:rPr>
              <a:t>, </a:t>
            </a:r>
            <a:r>
              <a:rPr lang="es-US" sz="3200" b="1" dirty="0">
                <a:latin typeface="Arial"/>
                <a:cs typeface="Arial"/>
              </a:rPr>
              <a:t>C</a:t>
            </a:r>
            <a:r>
              <a:rPr sz="3200" b="1" dirty="0" err="1">
                <a:latin typeface="Arial"/>
                <a:cs typeface="Arial"/>
              </a:rPr>
              <a:t>ontrolar</a:t>
            </a:r>
            <a:r>
              <a:rPr sz="3200" b="1" dirty="0">
                <a:latin typeface="Arial"/>
                <a:cs typeface="Arial"/>
              </a:rPr>
              <a:t> y </a:t>
            </a:r>
            <a:r>
              <a:rPr lang="es-US" sz="3200" b="1" dirty="0">
                <a:latin typeface="Arial"/>
                <a:cs typeface="Arial"/>
              </a:rPr>
              <a:t>M</a:t>
            </a:r>
            <a:r>
              <a:rPr sz="3200" b="1" spc="-5" dirty="0" err="1">
                <a:latin typeface="Arial"/>
                <a:cs typeface="Arial"/>
              </a:rPr>
              <a:t>odificar</a:t>
            </a:r>
            <a:r>
              <a:rPr sz="3200" b="1" spc="-5" dirty="0">
                <a:latin typeface="Arial"/>
                <a:cs typeface="Arial"/>
              </a:rPr>
              <a:t> </a:t>
            </a:r>
            <a:r>
              <a:rPr lang="es-US" sz="3200" b="1" spc="-5" dirty="0">
                <a:latin typeface="Arial"/>
                <a:cs typeface="Arial"/>
              </a:rPr>
              <a:t>E</a:t>
            </a:r>
            <a:r>
              <a:rPr sz="3200" b="1" dirty="0" err="1">
                <a:latin typeface="Arial"/>
                <a:cs typeface="Arial"/>
              </a:rPr>
              <a:t>stados</a:t>
            </a:r>
            <a:r>
              <a:rPr sz="3200" b="1" dirty="0">
                <a:latin typeface="Arial"/>
                <a:cs typeface="Arial"/>
              </a:rPr>
              <a:t> </a:t>
            </a:r>
            <a:r>
              <a:rPr lang="es-US" sz="3200" b="1" dirty="0">
                <a:latin typeface="Arial"/>
                <a:cs typeface="Arial"/>
              </a:rPr>
              <a:t>E</a:t>
            </a:r>
            <a:r>
              <a:rPr sz="3200" b="1" dirty="0" err="1">
                <a:latin typeface="Arial"/>
                <a:cs typeface="Arial"/>
              </a:rPr>
              <a:t>mocionales</a:t>
            </a:r>
            <a:r>
              <a:rPr sz="3200" b="1" dirty="0">
                <a:latin typeface="Arial"/>
                <a:cs typeface="Arial"/>
              </a:rPr>
              <a:t> </a:t>
            </a:r>
            <a:r>
              <a:rPr sz="3200" b="1" dirty="0" err="1">
                <a:latin typeface="Arial"/>
                <a:cs typeface="Arial"/>
              </a:rPr>
              <a:t>en</a:t>
            </a:r>
            <a:r>
              <a:rPr sz="3200" b="1" dirty="0">
                <a:latin typeface="Arial"/>
                <a:cs typeface="Arial"/>
              </a:rPr>
              <a:t> uno mismo y </a:t>
            </a:r>
            <a:r>
              <a:rPr sz="3200" b="1" spc="-5" dirty="0">
                <a:latin typeface="Arial"/>
                <a:cs typeface="Arial"/>
              </a:rPr>
              <a:t>en </a:t>
            </a:r>
            <a:r>
              <a:rPr sz="3200" b="1" dirty="0">
                <a:latin typeface="Arial"/>
                <a:cs typeface="Arial"/>
              </a:rPr>
              <a:t>los</a:t>
            </a:r>
            <a:r>
              <a:rPr sz="3200" b="1" spc="-20" dirty="0">
                <a:latin typeface="Arial"/>
                <a:cs typeface="Arial"/>
              </a:rPr>
              <a:t> </a:t>
            </a:r>
            <a:r>
              <a:rPr sz="3200" b="1" dirty="0">
                <a:latin typeface="Arial"/>
                <a:cs typeface="Arial"/>
              </a:rPr>
              <a:t>demás.</a:t>
            </a: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400" b="1" dirty="0">
              <a:latin typeface="Times New Roman"/>
              <a:cs typeface="Times New Roman"/>
            </a:endParaRPr>
          </a:p>
          <a:p>
            <a:pPr marL="12700" marR="19050">
              <a:lnSpc>
                <a:spcPct val="74200"/>
              </a:lnSpc>
            </a:pPr>
            <a:r>
              <a:rPr sz="3200" b="1" dirty="0">
                <a:latin typeface="Arial"/>
                <a:cs typeface="Arial"/>
              </a:rPr>
              <a:t>No </a:t>
            </a:r>
            <a:r>
              <a:rPr sz="3200" b="1" spc="-5" dirty="0">
                <a:latin typeface="Arial"/>
                <a:cs typeface="Arial"/>
              </a:rPr>
              <a:t>es </a:t>
            </a:r>
            <a:r>
              <a:rPr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ahogar</a:t>
            </a:r>
            <a:r>
              <a:rPr sz="3200" b="1" dirty="0">
                <a:latin typeface="Arial"/>
                <a:cs typeface="Arial"/>
              </a:rPr>
              <a:t> las emociones, </a:t>
            </a:r>
            <a:r>
              <a:rPr sz="3200" b="1" dirty="0" err="1">
                <a:latin typeface="Arial"/>
                <a:cs typeface="Arial"/>
              </a:rPr>
              <a:t>sino</a:t>
            </a:r>
            <a:r>
              <a:rPr sz="3200" b="1" dirty="0">
                <a:latin typeface="Arial"/>
                <a:cs typeface="Arial"/>
              </a:rPr>
              <a:t> </a:t>
            </a:r>
            <a:r>
              <a:rPr lang="es-US" sz="32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D</a:t>
            </a:r>
            <a:r>
              <a:rPr sz="3200" b="1" dirty="0" err="1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irigirlas</a:t>
            </a:r>
            <a:r>
              <a:rPr sz="3200" b="1" dirty="0">
                <a:latin typeface="Arial"/>
                <a:cs typeface="Arial"/>
              </a:rPr>
              <a:t> y</a:t>
            </a:r>
            <a:r>
              <a:rPr sz="3200" b="1" spc="-10" dirty="0">
                <a:latin typeface="Arial"/>
                <a:cs typeface="Arial"/>
              </a:rPr>
              <a:t> </a:t>
            </a:r>
            <a:r>
              <a:rPr lang="es-US" sz="3200" b="1" spc="-10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E</a:t>
            </a:r>
            <a:r>
              <a:rPr sz="3200" b="1" dirty="0" err="1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quilibrarlas</a:t>
            </a:r>
            <a:r>
              <a:rPr sz="3200" b="1" dirty="0">
                <a:latin typeface="Arial"/>
                <a:cs typeface="Arial"/>
              </a:rPr>
              <a:t>.</a:t>
            </a:r>
          </a:p>
        </p:txBody>
      </p:sp>
      <p:sp>
        <p:nvSpPr>
          <p:cNvPr id="3" name="object 3"/>
          <p:cNvSpPr/>
          <p:nvPr/>
        </p:nvSpPr>
        <p:spPr>
          <a:xfrm>
            <a:off x="197721" y="228600"/>
            <a:ext cx="3705859" cy="277241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191000" y="1981200"/>
            <a:ext cx="4876800" cy="97462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4210"/>
              </a:lnSpc>
              <a:spcBef>
                <a:spcPts val="100"/>
              </a:spcBef>
            </a:pPr>
            <a:r>
              <a:rPr spc="-5" dirty="0" err="1">
                <a:solidFill>
                  <a:srgbClr val="002060"/>
                </a:solidFill>
              </a:rPr>
              <a:t>Inteligencia</a:t>
            </a:r>
            <a:r>
              <a:rPr spc="-50" dirty="0">
                <a:solidFill>
                  <a:srgbClr val="002060"/>
                </a:solidFill>
              </a:rPr>
              <a:t> </a:t>
            </a:r>
            <a:r>
              <a:rPr lang="es-US" spc="-50" dirty="0">
                <a:solidFill>
                  <a:srgbClr val="002060"/>
                </a:solidFill>
              </a:rPr>
              <a:t>E</a:t>
            </a:r>
            <a:r>
              <a:rPr dirty="0" err="1">
                <a:solidFill>
                  <a:srgbClr val="002060"/>
                </a:solidFill>
              </a:rPr>
              <a:t>mocional</a:t>
            </a:r>
            <a:endParaRPr dirty="0">
              <a:solidFill>
                <a:srgbClr val="002060"/>
              </a:solidFill>
            </a:endParaRPr>
          </a:p>
          <a:p>
            <a:pPr marL="996950">
              <a:lnSpc>
                <a:spcPts val="3250"/>
              </a:lnSpc>
            </a:pPr>
            <a:r>
              <a:rPr sz="2800" b="1" spc="-5" dirty="0">
                <a:solidFill>
                  <a:srgbClr val="000000"/>
                </a:solidFill>
                <a:latin typeface="Arial"/>
                <a:cs typeface="Arial"/>
              </a:rPr>
              <a:t>Daniel Goleman</a:t>
            </a:r>
            <a:endParaRPr sz="2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9898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</TotalTime>
  <Words>297</Words>
  <Application>Microsoft Office PowerPoint</Application>
  <PresentationFormat>Presentación en pantalla (4:3)</PresentationFormat>
  <Paragraphs>42</Paragraphs>
  <Slides>13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21" baseType="lpstr">
      <vt:lpstr>Arial</vt:lpstr>
      <vt:lpstr>Calibri</vt:lpstr>
      <vt:lpstr>Century Gothic</vt:lpstr>
      <vt:lpstr>Times New Roman</vt:lpstr>
      <vt:lpstr>Verdana</vt:lpstr>
      <vt:lpstr>Wingdings</vt:lpstr>
      <vt:lpstr>Wingdings 2</vt:lpstr>
      <vt:lpstr>Office Theme</vt:lpstr>
      <vt:lpstr>Presentación de PowerPoint</vt:lpstr>
      <vt:lpstr>Presentación de PowerPoint</vt:lpstr>
      <vt:lpstr>Definir INTELIGENCIA</vt:lpstr>
      <vt:lpstr>Definir INTELIGENCIA</vt:lpstr>
      <vt:lpstr>Inteligencia Social Edward Thorndike</vt:lpstr>
      <vt:lpstr>Inteligencia Emocional Daniel Goleman</vt:lpstr>
      <vt:lpstr>Inteligencia Emocional Daniel Goleman</vt:lpstr>
      <vt:lpstr>Emociones básicas</vt:lpstr>
      <vt:lpstr>Inteligencia Emocional Daniel Goleman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 PROYECTO DE VIDA Personas que construyen el mundo</dc:title>
  <dc:creator>María Fernanda Valdés Villaverde</dc:creator>
  <cp:lastModifiedBy>Ricardo Lillo</cp:lastModifiedBy>
  <cp:revision>7</cp:revision>
  <dcterms:created xsi:type="dcterms:W3CDTF">2019-04-16T22:04:44Z</dcterms:created>
  <dcterms:modified xsi:type="dcterms:W3CDTF">2019-04-17T01:17:14Z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2009-06-02T00:00:00Z</vt:filetime>
  </property>
  <property fmtid="{D5CDD505-2E9C-101B-9397-08002B2CF9AE}" pid="3" name="Creator">
    <vt:lpwstr>Impress</vt:lpwstr>
  </property>
  <property fmtid="{D5CDD505-2E9C-101B-9397-08002B2CF9AE}" pid="4" name="LastSaved">
    <vt:filetime>2019-04-16T00:00:00Z</vt:filetime>
  </property>
</Properties>
</file>